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oleObject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74" r:id="rId3"/>
    <p:sldId id="275" r:id="rId4"/>
    <p:sldId id="276" r:id="rId5"/>
    <p:sldId id="283" r:id="rId6"/>
    <p:sldId id="277" r:id="rId7"/>
    <p:sldId id="278" r:id="rId8"/>
    <p:sldId id="279" r:id="rId9"/>
    <p:sldId id="280" r:id="rId10"/>
    <p:sldId id="282" r:id="rId11"/>
    <p:sldId id="257" r:id="rId12"/>
    <p:sldId id="262" r:id="rId13"/>
    <p:sldId id="263" r:id="rId14"/>
    <p:sldId id="264" r:id="rId15"/>
    <p:sldId id="265" r:id="rId16"/>
    <p:sldId id="259" r:id="rId17"/>
    <p:sldId id="266" r:id="rId18"/>
    <p:sldId id="267" r:id="rId19"/>
    <p:sldId id="273" r:id="rId20"/>
    <p:sldId id="281" r:id="rId21"/>
    <p:sldId id="260" r:id="rId22"/>
    <p:sldId id="269" r:id="rId23"/>
    <p:sldId id="268" r:id="rId24"/>
    <p:sldId id="271" r:id="rId25"/>
    <p:sldId id="270" r:id="rId26"/>
    <p:sldId id="284" r:id="rId27"/>
    <p:sldId id="272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35"/>
    <p:restoredTop sz="94690"/>
  </p:normalViewPr>
  <p:slideViewPr>
    <p:cSldViewPr snapToGrid="0" snapToObjects="1">
      <p:cViewPr varScale="1">
        <p:scale>
          <a:sx n="84" d="100"/>
          <a:sy n="84" d="100"/>
        </p:scale>
        <p:origin x="96" y="8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9DB258-45A7-054C-8A65-C64D6D124862}" type="datetimeFigureOut">
              <a:rPr lang="en-US" smtClean="0"/>
              <a:t>5/17/19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FCF059-CC16-B346-9076-91004CA720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02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729E63-EA91-C54D-93A5-DF1DA92A8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A6B96FE-E1C6-FD46-8A77-F7202C0462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507F07B-39FB-484F-B96D-AA073E779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75E4B-774B-8C4B-9BFC-23D702A3A16A}" type="datetimeFigureOut">
              <a:rPr lang="en-US" smtClean="0"/>
              <a:t>5/17/19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944CF0F-C7E1-904F-8E91-CD6C1FB11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8B552E9-0719-1B41-8D60-B9D9D481F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4CE-D984-B344-872A-B7CDF35F4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40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CD134C1-450F-B040-9956-DAF3B9A7E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7588FB6-7450-C048-B4FA-A23826CE85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8C66EB-7443-5446-B129-37ED59F40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75E4B-774B-8C4B-9BFC-23D702A3A16A}" type="datetimeFigureOut">
              <a:rPr lang="en-US" smtClean="0"/>
              <a:t>5/17/19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7F422BE-09D7-8D43-A18F-424E0CEE8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76C73FF-A828-B44E-AACE-476682F11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4CE-D984-B344-872A-B7CDF35F4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35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89B6729A-D22F-2541-840A-BFFE20A086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1A57EA5-8515-1B4C-8B40-CC49EBD72E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3750BF1-1CC1-514C-80CF-B31A189A5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75E4B-774B-8C4B-9BFC-23D702A3A16A}" type="datetimeFigureOut">
              <a:rPr lang="en-US" smtClean="0"/>
              <a:t>5/17/19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331A879-A004-E645-B7E7-1258A4C3C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B888236-DE22-EF42-82B3-857461F30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4CE-D984-B344-872A-B7CDF35F4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374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E270010-92FB-8A4F-A255-B2556D705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BCEAEBC-A931-0C40-BFC0-C32D68044E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58222DD-9B36-DD48-B999-634BFA3A5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75E4B-774B-8C4B-9BFC-23D702A3A16A}" type="datetimeFigureOut">
              <a:rPr lang="en-US" smtClean="0"/>
              <a:t>5/17/19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3350A2E-1D2B-EF47-B562-FFB47773D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A119013-4B42-6A44-B6E5-D7FEED3F2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4CE-D984-B344-872A-B7CDF35F4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42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BF3903C-2583-AA49-87DD-B1FC34D0C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7EDF6C4-FF80-A546-B036-BC84800790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025048D-AEDD-FF41-A203-5DBAFD5B7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75E4B-774B-8C4B-9BFC-23D702A3A16A}" type="datetimeFigureOut">
              <a:rPr lang="en-US" smtClean="0"/>
              <a:t>5/17/19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B1D63D6-F4A7-EB4B-BB36-4BEB3E075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FC81F79-EB76-C24E-8519-5FB8AC4C6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4CE-D984-B344-872A-B7CDF35F4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809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DF77ED-5ED3-1B48-AC4A-96CB4ED9E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DE7168F-51D5-4E46-9A6B-F17D6CC0FA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8068A84-F626-8D42-AB7A-C94EBAAF2D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4745B6D-D838-C644-BB73-DC81AFFA0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75E4B-774B-8C4B-9BFC-23D702A3A16A}" type="datetimeFigureOut">
              <a:rPr lang="en-US" smtClean="0"/>
              <a:t>5/17/19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2C88703-62DA-D142-9CED-9E14EBDC8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976C77D-0A47-D040-9821-659C35452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4CE-D984-B344-872A-B7CDF35F4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625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4D4418-B55E-C04A-8FEE-8FC951697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9B1F4AA-08D3-CD47-A4FE-559AECD4F0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65AFC86-1A3E-EB4C-A7BC-62BF2E46E9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6671C904-9393-4C49-868C-E741EF873E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0C900B5-79C0-7E40-AAEC-B06B0E5A6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38123F62-241C-B545-BEF0-FAB2D5543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75E4B-774B-8C4B-9BFC-23D702A3A16A}" type="datetimeFigureOut">
              <a:rPr lang="en-US" smtClean="0"/>
              <a:t>5/17/19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E3F9DBF3-089E-7D4F-A01F-C4E523B5D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A78D9AE-89AC-C34B-A6B4-023C74FB8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4CE-D984-B344-872A-B7CDF35F4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664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2D14D6C-3318-624E-9C83-24F873755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95CFCA5-443E-534A-93FD-556EC224D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75E4B-774B-8C4B-9BFC-23D702A3A16A}" type="datetimeFigureOut">
              <a:rPr lang="en-US" smtClean="0"/>
              <a:t>5/17/19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C2EE628-4478-5B40-BBDD-A284E3D91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226C54D-C21C-A847-A43F-5CF8AAADB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4CE-D984-B344-872A-B7CDF35F4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432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BEF29145-1E7A-9941-A92E-55A8CFE27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75E4B-774B-8C4B-9BFC-23D702A3A16A}" type="datetimeFigureOut">
              <a:rPr lang="en-US" smtClean="0"/>
              <a:t>5/17/19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70891490-82EF-0449-9437-C9EE19EFA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74041BA-FD1A-D54F-9ED5-D58995EC0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4CE-D984-B344-872A-B7CDF35F4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38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3F3630-4479-6B4A-BD00-9D2DED486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2F3B2CC-4A85-754A-A180-1086F951C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974A14B-1054-C74A-92A1-F453768B94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BD8C02F-397D-FA4C-B12C-7830AB6FA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75E4B-774B-8C4B-9BFC-23D702A3A16A}" type="datetimeFigureOut">
              <a:rPr lang="en-US" smtClean="0"/>
              <a:t>5/17/19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A06B331-6CE2-A447-A89D-B266DA349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1747C51-3FFA-3A48-A076-4D666152C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4CE-D984-B344-872A-B7CDF35F4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420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C8F946B-FCFF-B446-836D-4B1765FF3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11E1D8A-766E-A844-9717-C4733F9720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531E659-F9C3-CB4B-88D4-E513A7F216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A451717-91E7-5D45-8B6D-920A85362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75E4B-774B-8C4B-9BFC-23D702A3A16A}" type="datetimeFigureOut">
              <a:rPr lang="en-US" smtClean="0"/>
              <a:t>5/17/19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A00515E-13D0-5A44-B039-0947495F0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96028AD-F2B0-BF46-86A9-885745313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E4CE-D984-B344-872A-B7CDF35F4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174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DC627AE-2E26-4341-A7A7-55B46B9A1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F808CEE-1C2C-D941-8EE9-BDA32C14A2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E199025-5D2D-6340-A518-ED72E1DF13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75E4B-774B-8C4B-9BFC-23D702A3A16A}" type="datetimeFigureOut">
              <a:rPr lang="en-US" smtClean="0"/>
              <a:t>5/17/19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10A8810-3451-5F49-9D48-8C8CAD8981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1ABD311-572E-3149-AB50-09C342A9E4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5E4CE-D984-B344-872A-B7CDF35F43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33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8.emf"/><Relationship Id="rId5" Type="http://schemas.openxmlformats.org/officeDocument/2006/relationships/image" Target="../media/image19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Relationship Id="rId3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Relationship Id="rId3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A6D509-6FB7-F742-AC99-D54FD4DD69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evaluate models used to individualize results of randomized trials?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28AF7E2-E8EC-2B48-B769-41EC1EAFD1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Andrew Vickers</a:t>
            </a:r>
          </a:p>
          <a:p>
            <a:r>
              <a:rPr lang="en-US" dirty="0" smtClean="0"/>
              <a:t>Department of Epidemiology and Biostatistics</a:t>
            </a:r>
          </a:p>
          <a:p>
            <a:r>
              <a:rPr lang="en-US" dirty="0" smtClean="0"/>
              <a:t>Memorial Sloan Kettering Cancer Center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87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84" y="68103"/>
            <a:ext cx="10607432" cy="6789897"/>
          </a:xfrm>
        </p:spPr>
      </p:pic>
    </p:spTree>
    <p:extLst>
      <p:ext uri="{BB962C8B-B14F-4D97-AF65-F5344CB8AC3E}">
        <p14:creationId xmlns:p14="http://schemas.microsoft.com/office/powerpoint/2010/main" val="201362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CC06AB-F2B3-304C-8D6A-D137194DF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We have to choose a strategy in determining who to treat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B326416-F2A3-3247-929F-9716BE9C21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Treat no-one</a:t>
            </a:r>
          </a:p>
          <a:p>
            <a:r>
              <a:rPr lang="en-US" dirty="0"/>
              <a:t>Treat everyone eligible</a:t>
            </a:r>
          </a:p>
          <a:p>
            <a:r>
              <a:rPr lang="en-US" dirty="0"/>
              <a:t>Treat by a binary decision rule (e.g. Blood pressure &gt; 150)</a:t>
            </a:r>
          </a:p>
          <a:p>
            <a:r>
              <a:rPr lang="en-US" dirty="0"/>
              <a:t>Treat by a risk score (e.g. risk &gt; 25%)</a:t>
            </a:r>
          </a:p>
          <a:p>
            <a:r>
              <a:rPr lang="en-US" dirty="0"/>
              <a:t>Treat by marginal benefit (e.g. decrease in risk &gt;2%)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EA7601B-F496-A84F-8211-2A6EA320AADC}"/>
              </a:ext>
            </a:extLst>
          </p:cNvPr>
          <p:cNvSpPr txBox="1"/>
          <p:nvPr/>
        </p:nvSpPr>
        <p:spPr>
          <a:xfrm>
            <a:off x="0" y="4951142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Calculate net benefit for each strategy</a:t>
            </a:r>
          </a:p>
        </p:txBody>
      </p:sp>
    </p:spTree>
    <p:extLst>
      <p:ext uri="{BB962C8B-B14F-4D97-AF65-F5344CB8AC3E}">
        <p14:creationId xmlns:p14="http://schemas.microsoft.com/office/powerpoint/2010/main" val="408264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0839" y="839507"/>
            <a:ext cx="10618600" cy="782663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Net benefit: a simple decision analytic approach comparable to business profit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03749" y="1757014"/>
            <a:ext cx="4174321" cy="1845033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80562" y="3254285"/>
            <a:ext cx="2816281" cy="17457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9219" y="4732656"/>
            <a:ext cx="4438315" cy="166436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702036" y="2461507"/>
            <a:ext cx="1577676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267" dirty="0"/>
              <a:t>€ 10m</a:t>
            </a:r>
          </a:p>
        </p:txBody>
      </p:sp>
      <p:cxnSp>
        <p:nvCxnSpPr>
          <p:cNvPr id="12" name="Straight Arrow Connector 11"/>
          <p:cNvCxnSpPr>
            <a:stCxn id="7" idx="3"/>
            <a:endCxn id="8" idx="1"/>
          </p:cNvCxnSpPr>
          <p:nvPr/>
        </p:nvCxnSpPr>
        <p:spPr>
          <a:xfrm>
            <a:off x="5378070" y="2679531"/>
            <a:ext cx="3302492" cy="1447624"/>
          </a:xfrm>
          <a:prstGeom prst="straightConnector1">
            <a:avLst/>
          </a:prstGeom>
          <a:ln w="571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881176" y="5272452"/>
            <a:ext cx="1577676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267" dirty="0"/>
              <a:t>$ 12m</a:t>
            </a:r>
          </a:p>
        </p:txBody>
      </p:sp>
      <p:cxnSp>
        <p:nvCxnSpPr>
          <p:cNvPr id="14" name="Straight Arrow Connector 13"/>
          <p:cNvCxnSpPr>
            <a:stCxn id="8" idx="1"/>
            <a:endCxn id="9" idx="3"/>
          </p:cNvCxnSpPr>
          <p:nvPr/>
        </p:nvCxnSpPr>
        <p:spPr>
          <a:xfrm flipH="1">
            <a:off x="5797533" y="4127156"/>
            <a:ext cx="2883027" cy="1437685"/>
          </a:xfrm>
          <a:prstGeom prst="straightConnector1">
            <a:avLst/>
          </a:prstGeom>
          <a:ln w="571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431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Profit = Income -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0841" y="2388329"/>
            <a:ext cx="10239828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sz="5333" dirty="0"/>
              <a:t>Profit = $12m - €10m</a:t>
            </a:r>
          </a:p>
        </p:txBody>
      </p:sp>
    </p:spTree>
    <p:extLst>
      <p:ext uri="{BB962C8B-B14F-4D97-AF65-F5344CB8AC3E}">
        <p14:creationId xmlns:p14="http://schemas.microsoft.com/office/powerpoint/2010/main" val="427909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/>
              <a:t>Need euro to dollar exchange rate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0508" y="2332037"/>
            <a:ext cx="1093149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4000" dirty="0"/>
          </a:p>
          <a:p>
            <a:pPr marL="0" indent="0">
              <a:buNone/>
            </a:pPr>
            <a:r>
              <a:rPr lang="en-US" sz="4000" dirty="0"/>
              <a:t>Profit = $12m - €10m x exchange rate</a:t>
            </a:r>
          </a:p>
          <a:p>
            <a:pPr marL="0" indent="0">
              <a:buNone/>
            </a:pPr>
            <a:r>
              <a:rPr lang="en-US" sz="4000" dirty="0"/>
              <a:t>             = $12m - €10m x 1.1 </a:t>
            </a:r>
          </a:p>
          <a:p>
            <a:pPr marL="0" indent="0">
              <a:buNone/>
            </a:pPr>
            <a:r>
              <a:rPr lang="en-US" sz="4000" dirty="0"/>
              <a:t>             = $12m - $11m </a:t>
            </a:r>
          </a:p>
          <a:p>
            <a:pPr marL="0" indent="0">
              <a:buNone/>
            </a:pPr>
            <a:r>
              <a:rPr lang="en-US" sz="4000" dirty="0"/>
              <a:t>			= $1m</a:t>
            </a:r>
          </a:p>
          <a:p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80828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Prostate biopsy profit?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758" y="2773029"/>
            <a:ext cx="10954911" cy="4525963"/>
          </a:xfrm>
        </p:spPr>
        <p:txBody>
          <a:bodyPr/>
          <a:lstStyle/>
          <a:p>
            <a:r>
              <a:rPr lang="en-US" dirty="0"/>
              <a:t>Profit = income – costs</a:t>
            </a:r>
          </a:p>
          <a:p>
            <a:r>
              <a:rPr lang="en-US" dirty="0"/>
              <a:t>Profit = cancers found – unnecessary biopsies</a:t>
            </a:r>
          </a:p>
        </p:txBody>
      </p:sp>
    </p:spTree>
    <p:extLst>
      <p:ext uri="{BB962C8B-B14F-4D97-AF65-F5344CB8AC3E}">
        <p14:creationId xmlns:p14="http://schemas.microsoft.com/office/powerpoint/2010/main" val="79798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D278E1-F7F8-BD4A-9500-BFDB42CBF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Net benefit for a risk </a:t>
            </a:r>
          </a:p>
        </p:txBody>
      </p:sp>
      <p:graphicFrame>
        <p:nvGraphicFramePr>
          <p:cNvPr id="4" name="Object 5">
            <a:extLst>
              <a:ext uri="{FF2B5EF4-FFF2-40B4-BE49-F238E27FC236}">
                <a16:creationId xmlns:a16="http://schemas.microsoft.com/office/drawing/2014/main" xmlns="" id="{42291FAD-8846-F24B-9BC1-8C6120F8A093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9118418"/>
              </p:ext>
            </p:extLst>
          </p:nvPr>
        </p:nvGraphicFramePr>
        <p:xfrm>
          <a:off x="838200" y="1871717"/>
          <a:ext cx="10515600" cy="16302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Equation" r:id="rId3" imgW="71678800" imgH="11112500" progId="Equation.3">
                  <p:embed/>
                </p:oleObj>
              </mc:Choice>
              <mc:Fallback>
                <p:oleObj name="Equation" r:id="rId3" imgW="71678800" imgH="11112500" progId="Equation.3">
                  <p:embed/>
                  <p:pic>
                    <p:nvPicPr>
                      <p:cNvPr id="2" name="Object 5">
                        <a:extLst>
                          <a:ext uri="{FF2B5EF4-FFF2-40B4-BE49-F238E27FC236}">
                            <a16:creationId xmlns:a16="http://schemas.microsoft.com/office/drawing/2014/main" xmlns="" id="{C5DE742C-35BB-B241-8C32-464F8A70679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871717"/>
                        <a:ext cx="10515600" cy="163025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0788D3C3-707B-2E45-A9CE-CD7D8A3C55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00338" y="4360544"/>
            <a:ext cx="7517361" cy="1211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589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exchange rate?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51569" y="1662113"/>
            <a:ext cx="10240433" cy="4525963"/>
          </a:xfrm>
        </p:spPr>
      </p:pic>
      <p:sp>
        <p:nvSpPr>
          <p:cNvPr id="5" name="Oval Callout 4"/>
          <p:cNvSpPr/>
          <p:nvPr/>
        </p:nvSpPr>
        <p:spPr>
          <a:xfrm flipH="1">
            <a:off x="164637" y="1834681"/>
            <a:ext cx="5503600" cy="2699097"/>
          </a:xfrm>
          <a:prstGeom prst="wedgeEllipseCallout">
            <a:avLst>
              <a:gd name="adj1" fmla="val -68269"/>
              <a:gd name="adj2" fmla="val 32434"/>
            </a:avLst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I’d do about 10 biopsies to find one high-grade cancer. </a:t>
            </a:r>
          </a:p>
        </p:txBody>
      </p:sp>
    </p:spTree>
    <p:extLst>
      <p:ext uri="{BB962C8B-B14F-4D97-AF65-F5344CB8AC3E}">
        <p14:creationId xmlns:p14="http://schemas.microsoft.com/office/powerpoint/2010/main" val="371605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99835" y="3069560"/>
            <a:ext cx="11359992" cy="78989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533" dirty="0"/>
              <a:t>1 high grade cancer = 9 unnecessary biopsies. </a:t>
            </a:r>
          </a:p>
        </p:txBody>
      </p:sp>
    </p:spTree>
    <p:extLst>
      <p:ext uri="{BB962C8B-B14F-4D97-AF65-F5344CB8AC3E}">
        <p14:creationId xmlns:p14="http://schemas.microsoft.com/office/powerpoint/2010/main" val="176378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D4B106-0326-3446-8FAA-7FC8FDE1D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1CD38A7-48C7-DF46-9AAE-52791A5071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B5EFF2B-5F6B-1C48-A6EF-67FC4D5CD3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6933" y="0"/>
            <a:ext cx="94781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13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 descr="http://staffphoto.my.clevelandclinic.org/default.aspx?id=55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040" y="1282043"/>
            <a:ext cx="3915936" cy="489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Callout 4"/>
          <p:cNvSpPr/>
          <p:nvPr/>
        </p:nvSpPr>
        <p:spPr bwMode="auto">
          <a:xfrm>
            <a:off x="5839522" y="858644"/>
            <a:ext cx="5943600" cy="3581400"/>
          </a:xfrm>
          <a:prstGeom prst="wedgeEllipseCallout">
            <a:avLst>
              <a:gd name="adj1" fmla="val -63737"/>
              <a:gd name="adj2" fmla="val 38093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3600" dirty="0" smtClean="0">
                <a:latin typeface="Times New Roman" pitchFamily="18" charset="0"/>
              </a:rPr>
              <a:t>Models! They are the best!</a:t>
            </a:r>
          </a:p>
          <a:p>
            <a:pPr algn="ctr">
              <a:defRPr/>
            </a:pPr>
            <a:r>
              <a:rPr lang="en-US" sz="3600" dirty="0" smtClean="0">
                <a:latin typeface="Times New Roman" pitchFamily="18" charset="0"/>
              </a:rPr>
              <a:t>You should always use a model!</a:t>
            </a:r>
            <a:endParaRPr lang="en-US" sz="36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56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299" y="343008"/>
            <a:ext cx="9587181" cy="6514992"/>
          </a:xfrm>
        </p:spPr>
      </p:pic>
    </p:spTree>
    <p:extLst>
      <p:ext uri="{BB962C8B-B14F-4D97-AF65-F5344CB8AC3E}">
        <p14:creationId xmlns:p14="http://schemas.microsoft.com/office/powerpoint/2010/main" val="157390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78D0C0-C021-B742-A3C5-1B8043F0F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Net benefit for a risk difference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xmlns="" id="{A638B922-20D5-9649-A3F6-17214AEFB00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>
                          <a:latin typeface="Cambria Math" panose="02040503050406030204" pitchFamily="18" charset="0"/>
                        </a:rPr>
                        <m:t>𝐸𝑣𝑒𝑛𝑡𝑠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𝑎𝑣𝑜𝑖𝑑𝑒𝑑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𝑡𝑟𝑒𝑎𝑡𝑚𝑒𝑛𝑡𝑠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𝑔𝑖𝑣𝑒𝑛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 ÷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𝑁𝑊𝑇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638B922-20D5-9649-A3F6-17214AEFB0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1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8DB18F0-C64D-DC4A-915F-7E4EBD35F501}"/>
              </a:ext>
            </a:extLst>
          </p:cNvPr>
          <p:cNvSpPr txBox="1"/>
          <p:nvPr/>
        </p:nvSpPr>
        <p:spPr>
          <a:xfrm>
            <a:off x="1694985" y="14831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46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78D0C0-C021-B742-A3C5-1B8043F0F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Net benefit for a risk difference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xmlns="" id="{A638B922-20D5-9649-A3F6-17214AEFB00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>
                          <a:latin typeface="Cambria Math" panose="02040503050406030204" pitchFamily="18" charset="0"/>
                        </a:rPr>
                        <m:t>𝐸𝑣𝑒𝑛𝑡𝑠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𝑎𝑣𝑜𝑖𝑑𝑒𝑑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𝑡𝑟𝑒𝑎𝑡𝑚𝑒𝑛𝑡𝑠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𝑔𝑖𝑣𝑒𝑛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 ÷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𝑁𝑊𝑇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r>
                  <a:rPr lang="en-US" dirty="0"/>
                  <a:t>NWT: vary over an appropriate range</a:t>
                </a:r>
              </a:p>
              <a:p>
                <a:r>
                  <a:rPr lang="en-US" dirty="0"/>
                  <a:t>Treatments given: proportion of population meeting decision rule</a:t>
                </a:r>
              </a:p>
              <a:p>
                <a:r>
                  <a:rPr lang="en-US" dirty="0"/>
                  <a:t>For a model predicting difference in risk: vary cut-point with NWT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638B922-20D5-9649-A3F6-17214AEFB0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65" t="-1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C76920F6-B22B-2840-9F5A-B15AB9B707A9}"/>
              </a:ext>
            </a:extLst>
          </p:cNvPr>
          <p:cNvSpPr/>
          <p:nvPr/>
        </p:nvSpPr>
        <p:spPr>
          <a:xfrm>
            <a:off x="5872976" y="4954034"/>
            <a:ext cx="6096000" cy="14773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r>
              <a:rPr lang="en-US" dirty="0"/>
              <a:t>Treat no-one</a:t>
            </a:r>
          </a:p>
          <a:p>
            <a:r>
              <a:rPr lang="en-US" dirty="0"/>
              <a:t>Treat everyone eligible</a:t>
            </a:r>
          </a:p>
          <a:p>
            <a:r>
              <a:rPr lang="en-US" dirty="0"/>
              <a:t>Treat by a binary decision rule (e.g. Blood pressure &gt; 150)</a:t>
            </a:r>
          </a:p>
          <a:p>
            <a:r>
              <a:rPr lang="en-US" dirty="0"/>
              <a:t>Treat by a risk score (e.g. risk &gt; 25%)</a:t>
            </a:r>
          </a:p>
          <a:p>
            <a:r>
              <a:rPr lang="en-US" dirty="0"/>
              <a:t>Treat by marginal benefit (e.g. decrease in risk &gt;2%)</a:t>
            </a:r>
          </a:p>
        </p:txBody>
      </p:sp>
    </p:spTree>
    <p:extLst>
      <p:ext uri="{BB962C8B-B14F-4D97-AF65-F5344CB8AC3E}">
        <p14:creationId xmlns:p14="http://schemas.microsoft.com/office/powerpoint/2010/main" val="17574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580B8FB-1DDB-7B47-906B-5C7F826C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Calculating events avoided 1: constant relative risk reduction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5DA16F-51A1-1E48-BFFA-57C13FE44A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11400"/>
            <a:ext cx="10515600" cy="4351338"/>
          </a:xfrm>
        </p:spPr>
        <p:txBody>
          <a:bodyPr/>
          <a:lstStyle/>
          <a:p>
            <a:r>
              <a:rPr lang="en-US" dirty="0"/>
              <a:t>Calculate average risk in patients above threshold</a:t>
            </a:r>
          </a:p>
          <a:p>
            <a:r>
              <a:rPr lang="en-US" dirty="0"/>
              <a:t>Events avoided = </a:t>
            </a:r>
          </a:p>
          <a:p>
            <a:pPr marL="0" indent="0" algn="ctr">
              <a:buNone/>
            </a:pPr>
            <a:r>
              <a:rPr lang="en-US" dirty="0"/>
              <a:t>(Events in high risk group ÷ Patients in high risk group) ×</a:t>
            </a:r>
          </a:p>
          <a:p>
            <a:pPr marL="0" indent="0" algn="ctr">
              <a:buNone/>
            </a:pPr>
            <a:r>
              <a:rPr lang="en-US" dirty="0"/>
              <a:t>relative risk reduction ×  </a:t>
            </a:r>
          </a:p>
          <a:p>
            <a:pPr marL="0" indent="0" algn="ctr">
              <a:buNone/>
            </a:pPr>
            <a:r>
              <a:rPr lang="en-US" dirty="0"/>
              <a:t>(Patients in high risk group ÷ Patients in cohort)</a:t>
            </a:r>
          </a:p>
        </p:txBody>
      </p:sp>
    </p:spTree>
    <p:extLst>
      <p:ext uri="{BB962C8B-B14F-4D97-AF65-F5344CB8AC3E}">
        <p14:creationId xmlns:p14="http://schemas.microsoft.com/office/powerpoint/2010/main" val="81124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580B8FB-1DDB-7B47-906B-5C7F826C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Calculating events avoided 2: apply model to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5DA16F-51A1-1E48-BFFA-57C13FE44A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11400"/>
            <a:ext cx="10515600" cy="4351338"/>
          </a:xfrm>
        </p:spPr>
        <p:txBody>
          <a:bodyPr/>
          <a:lstStyle/>
          <a:p>
            <a:r>
              <a:rPr lang="en-US" dirty="0"/>
              <a:t>Identify patients in experimental group who are in high risk group</a:t>
            </a:r>
          </a:p>
          <a:p>
            <a:r>
              <a:rPr lang="en-US" dirty="0"/>
              <a:t>Identify patients in control group who are in low risk group</a:t>
            </a:r>
          </a:p>
          <a:p>
            <a:r>
              <a:rPr lang="en-US" dirty="0"/>
              <a:t>Count number of events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98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A5FCE2-72BF-074E-B4F8-79514548A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7D54ECC8-5DDE-EB43-8F24-5B213B4448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889" y="211137"/>
            <a:ext cx="10452911" cy="6516101"/>
          </a:xfrm>
        </p:spPr>
      </p:pic>
    </p:spTree>
    <p:extLst>
      <p:ext uri="{BB962C8B-B14F-4D97-AF65-F5344CB8AC3E}">
        <p14:creationId xmlns:p14="http://schemas.microsoft.com/office/powerpoint/2010/main" val="359267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Calibration and discrimination don’t tell us whether a model is worth using</a:t>
            </a:r>
            <a:endParaRPr lang="en-US" dirty="0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44"/>
          <a:stretch/>
        </p:blipFill>
        <p:spPr>
          <a:xfrm>
            <a:off x="6183222" y="2330767"/>
            <a:ext cx="4637178" cy="3659439"/>
          </a:xfrm>
          <a:prstGeom prst="rect">
            <a:avLst/>
          </a:prstGeom>
        </p:spPr>
      </p:pic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56"/>
          <a:stretch/>
        </p:blipFill>
        <p:spPr>
          <a:xfrm>
            <a:off x="1253897" y="2330767"/>
            <a:ext cx="4637178" cy="359329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19400" y="1889760"/>
            <a:ext cx="1410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C-index=0.66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031480" y="1961435"/>
            <a:ext cx="1410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C-index=0.65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07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1">
            <a:extLst>
              <a:ext uri="{FF2B5EF4-FFF2-40B4-BE49-F238E27FC236}">
                <a16:creationId xmlns:a16="http://schemas.microsoft.com/office/drawing/2014/main" xmlns="" id="{4D803423-89CB-A840-A5A5-A8242E53FB9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FFFF"/>
          </a:solidFill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87042" name="Rectangle 5">
            <a:extLst>
              <a:ext uri="{FF2B5EF4-FFF2-40B4-BE49-F238E27FC236}">
                <a16:creationId xmlns:a16="http://schemas.microsoft.com/office/drawing/2014/main" xmlns="" id="{25EDBB15-FBA3-EA48-BFB0-9A652887FB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-228600"/>
            <a:ext cx="11125200" cy="76962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/>
          </a:p>
        </p:txBody>
      </p:sp>
      <p:pic>
        <p:nvPicPr>
          <p:cNvPr id="87044" name="Picture 4" descr="Screen shot 2013-09-17 at 11.40.39 AM.png">
            <a:extLst>
              <a:ext uri="{FF2B5EF4-FFF2-40B4-BE49-F238E27FC236}">
                <a16:creationId xmlns:a16="http://schemas.microsoft.com/office/drawing/2014/main" xmlns="" id="{7BFCF0E3-B484-FD47-8336-3A7BF90E07A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2900" y="6248400"/>
            <a:ext cx="7569200" cy="4968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5" name="Rectangle 1">
            <a:extLst>
              <a:ext uri="{FF2B5EF4-FFF2-40B4-BE49-F238E27FC236}">
                <a16:creationId xmlns:a16="http://schemas.microsoft.com/office/drawing/2014/main" xmlns="" id="{6754DA9A-EB04-C544-9AFB-18572CBCA9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-152400"/>
            <a:ext cx="1447800" cy="304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endParaRPr lang="en-US" alt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3"/>
          <a:stretch/>
        </p:blipFill>
        <p:spPr>
          <a:xfrm>
            <a:off x="596900" y="-1"/>
            <a:ext cx="11366500" cy="6858001"/>
          </a:xfrm>
        </p:spPr>
      </p:pic>
    </p:spTree>
    <p:extLst>
      <p:ext uri="{BB962C8B-B14F-4D97-AF65-F5344CB8AC3E}">
        <p14:creationId xmlns:p14="http://schemas.microsoft.com/office/powerpoint/2010/main" val="197452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Steyerberg</a:t>
            </a:r>
            <a:r>
              <a:rPr lang="en-US" dirty="0" smtClean="0"/>
              <a:t> criteria for evaluation of prediction models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5270483" cy="3582035"/>
          </a:xfrm>
          <a:prstGeom prst="rect">
            <a:avLst/>
          </a:prstGeom>
        </p:spPr>
      </p:pic>
      <p:pic>
        <p:nvPicPr>
          <p:cNvPr id="6" name="Picture 5" descr="calibration nam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" r="8717" b="5766"/>
          <a:stretch>
            <a:fillRect/>
          </a:stretch>
        </p:blipFill>
        <p:spPr bwMode="auto">
          <a:xfrm>
            <a:off x="3190240" y="2123123"/>
            <a:ext cx="5405120" cy="4053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1" b="2675"/>
          <a:stretch>
            <a:fillRect/>
          </a:stretch>
        </p:blipFill>
        <p:spPr>
          <a:xfrm>
            <a:off x="5299271" y="2500631"/>
            <a:ext cx="5774565" cy="3676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Discrimination and calibration are of interest to statisticians, clinical utility for everyone else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80" y="1825625"/>
            <a:ext cx="2918443" cy="1983493"/>
          </a:xfrm>
          <a:prstGeom prst="rect">
            <a:avLst/>
          </a:prstGeom>
        </p:spPr>
      </p:pic>
      <p:pic>
        <p:nvPicPr>
          <p:cNvPr id="6" name="Picture 5" descr="calibration nam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" r="8717" b="5766"/>
          <a:stretch>
            <a:fillRect/>
          </a:stretch>
        </p:blipFill>
        <p:spPr bwMode="auto">
          <a:xfrm>
            <a:off x="299719" y="4094783"/>
            <a:ext cx="2395352" cy="1796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1" b="2675"/>
          <a:stretch>
            <a:fillRect/>
          </a:stretch>
        </p:blipFill>
        <p:spPr>
          <a:xfrm>
            <a:off x="8130493" y="1738389"/>
            <a:ext cx="2658031" cy="1692215"/>
          </a:xfrm>
          <a:prstGeom prst="rect">
            <a:avLst/>
          </a:prstGeom>
        </p:spPr>
      </p:pic>
      <p:pic>
        <p:nvPicPr>
          <p:cNvPr id="8" name="Picture 5" descr="fish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618" y="2718968"/>
            <a:ext cx="2229498" cy="2751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>
            <a:off x="3075923" y="4001294"/>
            <a:ext cx="538481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mage result for focus grou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7854" y="4219051"/>
            <a:ext cx="3223307" cy="214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>
            <a:off x="9459509" y="3681254"/>
            <a:ext cx="0" cy="41352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746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if we are modeling risk difference rather than risk?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" y="2172494"/>
            <a:ext cx="5029200" cy="3657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0" y="2172494"/>
            <a:ext cx="50292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30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Straightforward adaptation of C-index for risk difference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920" y="1877612"/>
            <a:ext cx="6858000" cy="4980388"/>
          </a:xfrm>
        </p:spPr>
      </p:pic>
    </p:spTree>
    <p:extLst>
      <p:ext uri="{BB962C8B-B14F-4D97-AF65-F5344CB8AC3E}">
        <p14:creationId xmlns:p14="http://schemas.microsoft.com/office/powerpoint/2010/main" val="85233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Traditional c-index vs. c-index for benefit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Discordant pair: one with one without event</a:t>
            </a:r>
          </a:p>
          <a:p>
            <a:r>
              <a:rPr lang="en-US" dirty="0" smtClean="0"/>
              <a:t>Probability patient with event had higher risk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53"/>
          <a:stretch/>
        </p:blipFill>
        <p:spPr>
          <a:xfrm>
            <a:off x="3350260" y="3779520"/>
            <a:ext cx="5765800" cy="181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08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Calibration plot vs. calibration plot for benefit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327" y="1690688"/>
            <a:ext cx="6547346" cy="476170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22327" y="1690688"/>
            <a:ext cx="6547346" cy="476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40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Calibration and discrimination don’t tell us whether a model is worth using</a:t>
            </a:r>
            <a:endParaRPr lang="en-US" dirty="0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44"/>
          <a:stretch/>
        </p:blipFill>
        <p:spPr>
          <a:xfrm>
            <a:off x="6183222" y="2330767"/>
            <a:ext cx="4637178" cy="3659439"/>
          </a:xfrm>
          <a:prstGeom prst="rect">
            <a:avLst/>
          </a:prstGeom>
        </p:spPr>
      </p:pic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56"/>
          <a:stretch/>
        </p:blipFill>
        <p:spPr>
          <a:xfrm>
            <a:off x="1253897" y="2330767"/>
            <a:ext cx="4637178" cy="359329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19400" y="1889760"/>
            <a:ext cx="1410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C-index=0.66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031480" y="1961435"/>
            <a:ext cx="1410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C-index=0.65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3547</TotalTime>
  <Words>485</Words>
  <Application>Microsoft Macintosh PowerPoint</Application>
  <PresentationFormat>Widescreen</PresentationFormat>
  <Paragraphs>68</Paragraphs>
  <Slides>27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Calibri Light</vt:lpstr>
      <vt:lpstr>Cambria Math</vt:lpstr>
      <vt:lpstr>ＭＳ Ｐゴシック</vt:lpstr>
      <vt:lpstr>Arial</vt:lpstr>
      <vt:lpstr>Calibri</vt:lpstr>
      <vt:lpstr>Times New Roman</vt:lpstr>
      <vt:lpstr>Office Theme</vt:lpstr>
      <vt:lpstr>Equation</vt:lpstr>
      <vt:lpstr>How to evaluate models used to individualize results of randomized trials?</vt:lpstr>
      <vt:lpstr>PowerPoint Presentation</vt:lpstr>
      <vt:lpstr>The Steyerberg criteria for evaluation of prediction models</vt:lpstr>
      <vt:lpstr>Discrimination and calibration are of interest to statisticians, clinical utility for everyone else</vt:lpstr>
      <vt:lpstr>What if we are modeling risk difference rather than risk?</vt:lpstr>
      <vt:lpstr>Straightforward adaptation of C-index for risk difference</vt:lpstr>
      <vt:lpstr>Traditional c-index vs. c-index for benefit</vt:lpstr>
      <vt:lpstr>Calibration plot vs. calibration plot for benefit</vt:lpstr>
      <vt:lpstr>Calibration and discrimination don’t tell us whether a model is worth using</vt:lpstr>
      <vt:lpstr>PowerPoint Presentation</vt:lpstr>
      <vt:lpstr>We have to choose a strategy in determining who to treat</vt:lpstr>
      <vt:lpstr>Net benefit: a simple decision analytic approach comparable to business profit</vt:lpstr>
      <vt:lpstr>Profit = Income - Costs</vt:lpstr>
      <vt:lpstr>Need euro to dollar exchange rate</vt:lpstr>
      <vt:lpstr>Prostate biopsy profit?</vt:lpstr>
      <vt:lpstr>Net benefit for a risk </vt:lpstr>
      <vt:lpstr>What is the exchange rate? </vt:lpstr>
      <vt:lpstr>PowerPoint Presentation</vt:lpstr>
      <vt:lpstr>PowerPoint Presentation</vt:lpstr>
      <vt:lpstr>PowerPoint Presentation</vt:lpstr>
      <vt:lpstr>Net benefit for a risk difference</vt:lpstr>
      <vt:lpstr>Net benefit for a risk difference</vt:lpstr>
      <vt:lpstr>Calculating events avoided 1: constant relative risk reduction</vt:lpstr>
      <vt:lpstr>Calculating events avoided 2: apply model to data</vt:lpstr>
      <vt:lpstr>PowerPoint Presentation</vt:lpstr>
      <vt:lpstr>Calibration and discrimination don’t tell us whether a model is worth using</vt:lpstr>
      <vt:lpstr>PowerPoint Presentation</vt:lpstr>
    </vt:vector>
  </TitlesOfParts>
  <Company/>
  <LinksUpToDate>false</LinksUpToDate>
  <SharedDoc>false</SharedDoc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 benefit in HTE</dc:title>
  <dc:creator>Vickers, Andrew J./Epidemiology-Biostatistics</dc:creator>
  <cp:lastModifiedBy>Vickers, Andrew J./Epidemiology-Biostatistics</cp:lastModifiedBy>
  <cp:revision>20</cp:revision>
  <dcterms:created xsi:type="dcterms:W3CDTF">2018-06-13T10:58:10Z</dcterms:created>
  <dcterms:modified xsi:type="dcterms:W3CDTF">2019-05-19T22:29:08Z</dcterms:modified>
</cp:coreProperties>
</file>